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 co mi ta matematyka?!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54601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Liczby ujemne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 liczbami ujemnymi spotykamy </a:t>
            </a:r>
            <a:r>
              <a:rPr lang="pl-PL" dirty="0" smtClean="0"/>
              <a:t>się codziennie. </a:t>
            </a:r>
            <a:r>
              <a:rPr lang="pl-PL" dirty="0"/>
              <a:t>możemy je spotkać patrząc na termometr , salda kont, w </a:t>
            </a:r>
            <a:r>
              <a:rPr lang="pl-PL" dirty="0" smtClean="0"/>
              <a:t>sklepach, gdy </a:t>
            </a:r>
            <a:r>
              <a:rPr lang="pl-PL" dirty="0"/>
              <a:t>coś </a:t>
            </a:r>
            <a:r>
              <a:rPr lang="pl-PL" dirty="0" smtClean="0"/>
              <a:t>kupujemy, </a:t>
            </a:r>
            <a:r>
              <a:rPr lang="pl-PL" dirty="0"/>
              <a:t>w wysokości położenia terenu (chodzi o depresję</a:t>
            </a:r>
            <a:r>
              <a:rPr lang="pl-PL" dirty="0" smtClean="0"/>
              <a:t>), </a:t>
            </a:r>
            <a:r>
              <a:rPr lang="pl-PL" dirty="0"/>
              <a:t>patrząc na wartości ładunków </a:t>
            </a:r>
            <a:r>
              <a:rPr lang="pl-PL" dirty="0" smtClean="0"/>
              <a:t>elektrycznych, </a:t>
            </a:r>
            <a:r>
              <a:rPr lang="pl-PL" dirty="0"/>
              <a:t>gdy odejmujemy jakieś liczby od </a:t>
            </a:r>
            <a:r>
              <a:rPr lang="pl-PL" dirty="0" smtClean="0"/>
              <a:t>siebie.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 rot="500121">
            <a:off x="2456254" y="4665507"/>
            <a:ext cx="768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-2</a:t>
            </a:r>
            <a:endParaRPr lang="pl-P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 rot="21000851">
            <a:off x="8268903" y="4203842"/>
            <a:ext cx="1502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-435</a:t>
            </a:r>
            <a:endParaRPr lang="pl-P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 rot="800350">
            <a:off x="6514281" y="4614704"/>
            <a:ext cx="768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-5</a:t>
            </a:r>
            <a:endParaRPr lang="pl-P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 rot="20594688">
            <a:off x="4286980" y="4343946"/>
            <a:ext cx="1527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-342</a:t>
            </a:r>
            <a:endParaRPr lang="pl-PL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60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917698" y="2967335"/>
            <a:ext cx="6356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Prezentację wykonał:</a:t>
            </a:r>
          </a:p>
          <a:p>
            <a:pPr algn="ctr"/>
            <a:r>
              <a:rPr lang="pl-PL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Jakub Żak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795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Niechęć do matematyki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Każdy kto uczęszcza do szkoły w pewnej chwili trafia na lekcję matematyki i zaczyna się zastanawiać czy to czasem nie pomyłka. Potem pojawiają się skomplikowane działania – nawet jeśli jest to program podstawowy – </a:t>
            </a:r>
            <a:r>
              <a:rPr lang="pl-PL" b="1" dirty="0" smtClean="0"/>
              <a:t>wśród </a:t>
            </a:r>
            <a:r>
              <a:rPr lang="pl-PL" b="1" dirty="0"/>
              <a:t>uczniów zaczyna funkcjonować zdanie „ale do czego mi się to przyda w życiu?”.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975" b="100000" l="9924" r="89924">
                        <a14:foregroundMark x1="21679" y1="56751" x2="21679" y2="56751"/>
                        <a14:foregroundMark x1="23359" y1="63616" x2="23359" y2="63616"/>
                        <a14:foregroundMark x1="21527" y1="61556" x2="21527" y2="61556"/>
                        <a14:foregroundMark x1="21527" y1="56979" x2="21527" y2="56979"/>
                        <a14:foregroundMark x1="21832" y1="54462" x2="21832" y2="54462"/>
                        <a14:foregroundMark x1="22137" y1="52403" x2="22137" y2="52403"/>
                        <a14:foregroundMark x1="22137" y1="52174" x2="22137" y2="52174"/>
                        <a14:foregroundMark x1="22290" y1="51030" x2="22290" y2="51030"/>
                        <a14:foregroundMark x1="22290" y1="50572" x2="22290" y2="50572"/>
                        <a14:foregroundMark x1="22443" y1="50343" x2="22443" y2="50343"/>
                        <a14:foregroundMark x1="22748" y1="50114" x2="22748" y2="50114"/>
                        <a14:foregroundMark x1="22748" y1="49657" x2="22748" y2="49657"/>
                        <a14:foregroundMark x1="22901" y1="48513" x2="22901" y2="48513"/>
                        <a14:foregroundMark x1="22901" y1="47368" x2="22901" y2="47368"/>
                        <a14:foregroundMark x1="22901" y1="47140" x2="22901" y2="47140"/>
                        <a14:foregroundMark x1="52214" y1="15103" x2="52214" y2="15103"/>
                        <a14:foregroundMark x1="53282" y1="17162" x2="53282" y2="17162"/>
                        <a14:foregroundMark x1="54504" y1="24714" x2="54504" y2="24714"/>
                        <a14:foregroundMark x1="54656" y1="29062" x2="54656" y2="290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5685" y="4193480"/>
            <a:ext cx="3993731" cy="26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205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 co?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W sumie to Nie </a:t>
            </a:r>
            <a:r>
              <a:rPr lang="pl-PL" b="1" dirty="0"/>
              <a:t>chodzi o to, kiedy i czy w ogóle przydadzą ci się tak konkretne rzeczy. Kombinując, licząc, rozwiązując równania po prostu ćwiczysz mózg na tej samej zasadzie jak ćwiczysz mięśnie. A do czego ci się przyda mózg chyba nie muszę </a:t>
            </a:r>
            <a:r>
              <a:rPr lang="pl-PL" b="1" dirty="0" smtClean="0"/>
              <a:t>tłumaczyć…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500" b="975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847147">
            <a:off x="4619436" y="4002043"/>
            <a:ext cx="3441721" cy="22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962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procenty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Obniżki, podwyżki oraz przeliczanie cen w sklepie może stać się naprawdę denerwujące, kiedy nie opanujemy podstaw przeliczania procentowego. Sklepy zazwyczaj </a:t>
            </a:r>
            <a:r>
              <a:rPr lang="pl-PL" dirty="0" smtClean="0"/>
              <a:t>zasypują </a:t>
            </a:r>
            <a:r>
              <a:rPr lang="pl-PL" dirty="0"/>
              <a:t>nas rabatami w postaci dziesiątek promocji, a ciągłe korzystanie z kalkulatora może okazać się nie tylko męczące, ale i po prostu śmieszne. Co to za problem obliczyć 20% jakiejś ceny? Okazuje się, że dla niektórych z nas to zadania ponad siły i tylko smartfon jest w stanie mu podołać. </a:t>
            </a:r>
          </a:p>
        </p:txBody>
      </p:sp>
      <p:sp>
        <p:nvSpPr>
          <p:cNvPr id="4" name="Prostokąt 3"/>
          <p:cNvSpPr/>
          <p:nvPr/>
        </p:nvSpPr>
        <p:spPr>
          <a:xfrm rot="18823725">
            <a:off x="7603569" y="954939"/>
            <a:ext cx="1524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10%</a:t>
            </a:r>
            <a:endParaRPr lang="pl-PL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 rot="1682717">
            <a:off x="2651879" y="4732087"/>
            <a:ext cx="26294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</a:t>
            </a:r>
            <a:r>
              <a:rPr lang="pl-PL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6%</a:t>
            </a:r>
            <a:endParaRPr lang="pl-PL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 rot="1354682">
            <a:off x="2494159" y="814881"/>
            <a:ext cx="17164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69%</a:t>
            </a:r>
            <a:endParaRPr lang="pl-PL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 rot="20046286">
            <a:off x="8999233" y="4892842"/>
            <a:ext cx="20056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13%</a:t>
            </a:r>
            <a:endParaRPr lang="pl-PL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251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geometria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Ten dział matematyki przydaje się jak żaden inny (no może poza obliczaniem rabatów). Każdy kto ma zamiar przeprowadzić remont </a:t>
            </a:r>
            <a:r>
              <a:rPr lang="pl-PL" dirty="0" smtClean="0"/>
              <a:t>w </a:t>
            </a:r>
            <a:r>
              <a:rPr lang="pl-PL" dirty="0"/>
              <a:t>domu powinien opanować wiedzę należącą do sfery geometrii. Zarówno pole powierzchni, jak i obwód, czy objętość brył i figur to wartości, które nie raz przyjdzie nam poznać chociażby podczas malowania pokoju. Na puszcze podana jest wydajność </a:t>
            </a:r>
            <a:r>
              <a:rPr lang="pl-PL" dirty="0" smtClean="0"/>
              <a:t>określana jako </a:t>
            </a:r>
            <a:r>
              <a:rPr lang="pl-PL" dirty="0"/>
              <a:t>m2/litr. Skąd będziemy wiedzieć ile kupić by wystarczyło? Obsługa w sklepie na pewno nam pomoże, jednak czy to troczę nie wstyd nie potrafić pomnożyć i dodać poszczególnych pól </a:t>
            </a:r>
            <a:r>
              <a:rPr lang="pl-PL" dirty="0" smtClean="0"/>
              <a:t>ścian? Może </a:t>
            </a:r>
            <a:r>
              <a:rPr lang="pl-PL" dirty="0"/>
              <a:t>tu równie dobrze chodzić o panele podłogowe, glazurę, listwy przypodłogowe, wykładzinę, grzejnik i jego moc grzewczą itp.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00" b="91400" l="0" r="100000">
                        <a14:foregroundMark x1="45200" y1="25000" x2="45200" y2="25000"/>
                        <a14:foregroundMark x1="74400" y1="44400" x2="74400" y2="44400"/>
                        <a14:foregroundMark x1="84000" y1="54600" x2="84000" y2="54600"/>
                        <a14:foregroundMark x1="87800" y1="52400" x2="87800" y2="52400"/>
                        <a14:foregroundMark x1="90400" y1="54000" x2="90400" y2="54000"/>
                        <a14:foregroundMark x1="71400" y1="64200" x2="71400" y2="64200"/>
                        <a14:foregroundMark x1="37200" y1="66000" x2="37200" y2="66000"/>
                        <a14:foregroundMark x1="54400" y1="75000" x2="54400" y2="75000"/>
                        <a14:foregroundMark x1="59200" y1="83000" x2="59200" y2="83000"/>
                        <a14:foregroundMark x1="41800" y1="84800" x2="41800" y2="84800"/>
                        <a14:foregroundMark x1="47000" y1="84600" x2="47000" y2="84600"/>
                        <a14:foregroundMark x1="40200" y1="86000" x2="40200" y2="86000"/>
                        <a14:foregroundMark x1="91200" y1="34800" x2="91200" y2="34800"/>
                        <a14:foregroundMark x1="92400" y1="49200" x2="92400" y2="49200"/>
                        <a14:foregroundMark x1="34400" y1="74600" x2="34400" y2="74600"/>
                        <a14:foregroundMark x1="37000" y1="74800" x2="37000" y2="74800"/>
                        <a14:foregroundMark x1="35600" y1="74600" x2="35600" y2="74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53416">
            <a:off x="7656258" y="-86179"/>
            <a:ext cx="2545296" cy="25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98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Algebra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Najprostszym przykładem </a:t>
            </a:r>
            <a:r>
              <a:rPr lang="pl-PL" dirty="0" smtClean="0"/>
              <a:t>obliczeń algebraicznych </a:t>
            </a:r>
            <a:r>
              <a:rPr lang="pl-PL" dirty="0"/>
              <a:t>w codziennym życiu jest cena produktu i jej adekwatność do objętości lub wagi. Bywa np. że 150 g cukierków kosztuje kilka złotych, jednak jeśli chodzi o przeliczenie na kg to niektóre oferty są dość nieopłacalne. Takich sytuacji jest całe mnóstwo, gdy potrzebujemy czegoś więcej lub mniej i chcemy dowiedzieć się ile kosztuje jakaś część. Wiemy ile zużyliśmy prądu elektrycznego, rachunek już przyszedł pocztą i teoretycznie jest na nim opłata za 1 kWh, jednak warto by było to sprawdzić, gdyż wydaje się nam, że opłata jest zbyt wysoka. Niewiadomą jest tu podstawowa jednostka. Można też inaczej – chcemy wiedzieć ile energii możemy zużyć, by rachunek nie przekroczył konkretnej kwoty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100000" l="10000" r="90000">
                        <a14:backgroundMark x1="87396" y1="90926" x2="87396" y2="90926"/>
                        <a14:backgroundMark x1="85833" y1="50926" x2="85833" y2="50926"/>
                        <a14:backgroundMark x1="85625" y1="48519" x2="85625" y2="48519"/>
                        <a14:backgroundMark x1="85625" y1="38889" x2="85625" y2="38889"/>
                        <a14:backgroundMark x1="55000" y1="99259" x2="55000" y2="99259"/>
                        <a14:backgroundMark x1="53750" y1="99259" x2="53750" y2="99259"/>
                        <a14:backgroundMark x1="51979" y1="99259" x2="51979" y2="99259"/>
                        <a14:backgroundMark x1="80104" y1="21111" x2="80104" y2="21111"/>
                        <a14:backgroundMark x1="74479" y1="20000" x2="74479" y2="20000"/>
                        <a14:backgroundMark x1="80208" y1="20370" x2="80208" y2="20370"/>
                        <a14:backgroundMark x1="79896" y1="19074" x2="79896" y2="19074"/>
                        <a14:backgroundMark x1="79792" y1="18148" x2="79792" y2="18148"/>
                        <a14:backgroundMark x1="79271" y1="18704" x2="79688" y2="18889"/>
                        <a14:backgroundMark x1="68438" y1="20556" x2="68438" y2="20556"/>
                        <a14:backgroundMark x1="68438" y1="20556" x2="68438" y2="20556"/>
                        <a14:backgroundMark x1="68438" y1="20000" x2="68438" y2="20000"/>
                        <a14:backgroundMark x1="67917" y1="19259" x2="67917" y2="19259"/>
                        <a14:backgroundMark x1="68750" y1="20185" x2="68750" y2="20185"/>
                        <a14:backgroundMark x1="68125" y1="20370" x2="68125" y2="20370"/>
                        <a14:backgroundMark x1="68021" y1="18333" x2="68021" y2="18333"/>
                        <a14:backgroundMark x1="68021" y1="18704" x2="68021" y2="18704"/>
                        <a14:backgroundMark x1="68750" y1="18519" x2="68750" y2="18519"/>
                        <a14:backgroundMark x1="69271" y1="18519" x2="69271" y2="18519"/>
                        <a14:backgroundMark x1="74375" y1="20926" x2="74375" y2="20926"/>
                        <a14:backgroundMark x1="74271" y1="20741" x2="73958" y2="19815"/>
                        <a14:backgroundMark x1="73958" y1="19815" x2="73958" y2="19815"/>
                        <a14:backgroundMark x1="73750" y1="20000" x2="73750" y2="20000"/>
                        <a14:backgroundMark x1="73646" y1="20370" x2="73646" y2="20370"/>
                        <a14:backgroundMark x1="74167" y1="20185" x2="74167" y2="19630"/>
                        <a14:backgroundMark x1="74063" y1="18889" x2="73958" y2="18333"/>
                        <a14:backgroundMark x1="73958" y1="18333" x2="73958" y2="18333"/>
                        <a14:backgroundMark x1="74688" y1="18333" x2="74688" y2="18333"/>
                        <a14:backgroundMark x1="74688" y1="18333" x2="74688" y2="18333"/>
                        <a14:backgroundMark x1="63229" y1="18889" x2="63229" y2="18889"/>
                        <a14:backgroundMark x1="63229" y1="18889" x2="62917" y2="18704"/>
                        <a14:backgroundMark x1="62604" y1="18704" x2="62604" y2="18704"/>
                        <a14:backgroundMark x1="62083" y1="18889" x2="62083" y2="18889"/>
                        <a14:backgroundMark x1="61979" y1="19074" x2="61875" y2="19630"/>
                        <a14:backgroundMark x1="61979" y1="20926" x2="62396" y2="21296"/>
                        <a14:backgroundMark x1="62917" y1="21852" x2="62917" y2="21852"/>
                        <a14:backgroundMark x1="63021" y1="21852" x2="62604" y2="21852"/>
                        <a14:backgroundMark x1="57396" y1="21481" x2="57396" y2="21481"/>
                        <a14:backgroundMark x1="57396" y1="21481" x2="57396" y2="21481"/>
                        <a14:backgroundMark x1="56875" y1="21296" x2="56458" y2="20741"/>
                        <a14:backgroundMark x1="56354" y1="20370" x2="56354" y2="19815"/>
                        <a14:backgroundMark x1="55937" y1="18148" x2="55937" y2="18148"/>
                        <a14:backgroundMark x1="55937" y1="17593" x2="56354" y2="17778"/>
                        <a14:backgroundMark x1="56979" y1="18333" x2="56979" y2="18333"/>
                        <a14:backgroundMark x1="50938" y1="22222" x2="50938" y2="22222"/>
                        <a14:backgroundMark x1="50938" y1="22222" x2="50938" y2="22222"/>
                        <a14:backgroundMark x1="50833" y1="21852" x2="50729" y2="20926"/>
                        <a14:backgroundMark x1="50625" y1="20741" x2="50625" y2="20741"/>
                        <a14:backgroundMark x1="50625" y1="20741" x2="50938" y2="20185"/>
                        <a14:backgroundMark x1="51250" y1="20185" x2="51250" y2="20185"/>
                        <a14:backgroundMark x1="51250" y1="20185" x2="51250" y2="20185"/>
                        <a14:backgroundMark x1="50729" y1="19444" x2="50729" y2="19444"/>
                        <a14:backgroundMark x1="50625" y1="19444" x2="50625" y2="19444"/>
                        <a14:backgroundMark x1="50521" y1="19259" x2="50521" y2="19259"/>
                        <a14:backgroundMark x1="50417" y1="19074" x2="50417" y2="19074"/>
                        <a14:backgroundMark x1="50417" y1="18889" x2="50417" y2="18889"/>
                        <a14:backgroundMark x1="50938" y1="18889" x2="51354" y2="19074"/>
                        <a14:backgroundMark x1="51771" y1="19444" x2="51771" y2="19444"/>
                        <a14:backgroundMark x1="51146" y1="18333" x2="51146" y2="18333"/>
                        <a14:backgroundMark x1="45104" y1="20370" x2="45104" y2="20370"/>
                        <a14:backgroundMark x1="45208" y1="20370" x2="45313" y2="21111"/>
                        <a14:backgroundMark x1="45417" y1="21296" x2="45417" y2="21296"/>
                        <a14:backgroundMark x1="45208" y1="21296" x2="45208" y2="21296"/>
                        <a14:backgroundMark x1="44688" y1="20370" x2="44688" y2="20370"/>
                        <a14:backgroundMark x1="44375" y1="19815" x2="44271" y2="19444"/>
                        <a14:backgroundMark x1="44271" y1="19259" x2="44271" y2="19259"/>
                        <a14:backgroundMark x1="45000" y1="19444" x2="45104" y2="20185"/>
                        <a14:backgroundMark x1="45104" y1="20741" x2="45000" y2="21296"/>
                        <a14:backgroundMark x1="45000" y1="21667" x2="45000" y2="21667"/>
                        <a14:backgroundMark x1="45000" y1="22037" x2="45000" y2="22037"/>
                        <a14:backgroundMark x1="39688" y1="21111" x2="39688" y2="21111"/>
                        <a14:backgroundMark x1="39688" y1="21111" x2="39375" y2="21111"/>
                        <a14:backgroundMark x1="39271" y1="21296" x2="39271" y2="21296"/>
                        <a14:backgroundMark x1="39167" y1="21296" x2="39167" y2="21296"/>
                        <a14:backgroundMark x1="39063" y1="21111" x2="39063" y2="21111"/>
                        <a14:backgroundMark x1="38750" y1="21111" x2="38750" y2="21111"/>
                        <a14:backgroundMark x1="38646" y1="21481" x2="38646" y2="21481"/>
                        <a14:backgroundMark x1="38750" y1="21852" x2="38750" y2="21852"/>
                        <a14:backgroundMark x1="38854" y1="21111" x2="38646" y2="20185"/>
                        <a14:backgroundMark x1="38646" y1="19815" x2="38646" y2="19815"/>
                        <a14:backgroundMark x1="38646" y1="19815" x2="38646" y2="19815"/>
                        <a14:backgroundMark x1="38646" y1="19630" x2="38646" y2="19630"/>
                        <a14:backgroundMark x1="38646" y1="19444" x2="38646" y2="19444"/>
                        <a14:backgroundMark x1="38646" y1="19259" x2="38646" y2="19259"/>
                        <a14:backgroundMark x1="38438" y1="19074" x2="38438" y2="19074"/>
                        <a14:backgroundMark x1="38438" y1="19074" x2="38438" y2="19074"/>
                        <a14:backgroundMark x1="33958" y1="21481" x2="33958" y2="21481"/>
                        <a14:backgroundMark x1="34063" y1="21481" x2="34063" y2="21481"/>
                        <a14:backgroundMark x1="34271" y1="21481" x2="34271" y2="21481"/>
                        <a14:backgroundMark x1="34375" y1="21667" x2="34375" y2="21667"/>
                        <a14:backgroundMark x1="34375" y1="21667" x2="34375" y2="21667"/>
                        <a14:backgroundMark x1="34167" y1="22037" x2="33646" y2="22222"/>
                        <a14:backgroundMark x1="33333" y1="22222" x2="33333" y2="22222"/>
                        <a14:backgroundMark x1="33021" y1="22222" x2="33021" y2="22222"/>
                        <a14:backgroundMark x1="33021" y1="22037" x2="33021" y2="21481"/>
                        <a14:backgroundMark x1="32917" y1="21296" x2="32917" y2="21296"/>
                        <a14:backgroundMark x1="32917" y1="21111" x2="32917" y2="21111"/>
                        <a14:backgroundMark x1="32917" y1="20370" x2="32917" y2="20000"/>
                        <a14:backgroundMark x1="32917" y1="19815" x2="32917" y2="19815"/>
                        <a14:backgroundMark x1="32917" y1="19815" x2="32917" y2="19815"/>
                        <a14:backgroundMark x1="32500" y1="19815" x2="32500" y2="19815"/>
                        <a14:backgroundMark x1="32500" y1="19815" x2="33438" y2="19259"/>
                        <a14:backgroundMark x1="33750" y1="19074" x2="33750" y2="19074"/>
                        <a14:backgroundMark x1="27500" y1="22963" x2="27500" y2="22963"/>
                        <a14:backgroundMark x1="27500" y1="22963" x2="27500" y2="22963"/>
                        <a14:backgroundMark x1="27187" y1="21852" x2="27187" y2="21852"/>
                        <a14:backgroundMark x1="27187" y1="21852" x2="27500" y2="21667"/>
                        <a14:backgroundMark x1="28021" y1="21481" x2="28021" y2="21481"/>
                        <a14:backgroundMark x1="28021" y1="21481" x2="27500" y2="21296"/>
                        <a14:backgroundMark x1="27500" y1="21296" x2="27500" y2="21296"/>
                        <a14:backgroundMark x1="27292" y1="21296" x2="27292" y2="21296"/>
                        <a14:backgroundMark x1="27083" y1="21111" x2="27083" y2="21111"/>
                        <a14:backgroundMark x1="26979" y1="20741" x2="26979" y2="20741"/>
                        <a14:backgroundMark x1="26771" y1="20556" x2="26771" y2="20556"/>
                        <a14:backgroundMark x1="26771" y1="20370" x2="26771" y2="20370"/>
                        <a14:backgroundMark x1="26771" y1="20370" x2="26771" y2="20370"/>
                        <a14:backgroundMark x1="26458" y1="20000" x2="26458" y2="20000"/>
                        <a14:backgroundMark x1="27500" y1="20741" x2="27500" y2="20741"/>
                        <a14:backgroundMark x1="21771" y1="23148" x2="21771" y2="23148"/>
                        <a14:backgroundMark x1="21771" y1="23148" x2="21354" y2="22593"/>
                        <a14:backgroundMark x1="20938" y1="22407" x2="20938" y2="22407"/>
                        <a14:backgroundMark x1="20938" y1="22407" x2="21354" y2="22037"/>
                        <a14:backgroundMark x1="22188" y1="21667" x2="22188" y2="21667"/>
                        <a14:backgroundMark x1="22188" y1="21667" x2="21979" y2="21481"/>
                        <a14:backgroundMark x1="21563" y1="21296" x2="21354" y2="21296"/>
                        <a14:backgroundMark x1="21146" y1="21296" x2="21146" y2="212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6126" y="-409195"/>
            <a:ext cx="4935621" cy="2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725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Funkcje </a:t>
            </a:r>
            <a:r>
              <a:rPr lang="pl-PL" dirty="0"/>
              <a:t>liniowe często przydają się do dokonywania analizy przebiegu zjawisk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czasie (analiza dynamiki) oraz do analizy współzależności. Na przykład możemy badać współzależność pomiędzy poziomem wykształcenia i wielkością zarobków, oraz pomiędzy stażem pracy a efektywnością. Przykładów można mnożyć wiele. Nie koniecznie musi być to zależność liniowa. Oprócz funkcji liniowej bardzo często występuje też funkcja wielomianowa lub wykładnicza.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73" y="4784808"/>
            <a:ext cx="2428875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207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ułamki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ułamkami bardzo często spotykamy się np. w sklepie. Kupując, np</a:t>
            </a:r>
            <a:r>
              <a:rPr lang="pl-PL" dirty="0"/>
              <a:t>. ser, mówisz; proszę 3/4 kg sera. na opakowaniach żywności, np. woda </a:t>
            </a:r>
            <a:r>
              <a:rPr lang="pl-PL" dirty="0" smtClean="0"/>
              <a:t>mineralna jest </a:t>
            </a:r>
            <a:r>
              <a:rPr lang="pl-PL" dirty="0"/>
              <a:t>napisane 0,75 litra. płacąc w sklepie, np. 3 zł 46 gr na paragonie </a:t>
            </a:r>
            <a:r>
              <a:rPr lang="pl-PL" dirty="0" smtClean="0"/>
              <a:t>widnieje </a:t>
            </a:r>
            <a:r>
              <a:rPr lang="pl-PL" dirty="0"/>
              <a:t>ułamek </a:t>
            </a:r>
            <a:r>
              <a:rPr lang="pl-PL" dirty="0" smtClean="0"/>
              <a:t>dziesiętny </a:t>
            </a:r>
            <a:r>
              <a:rPr lang="pl-PL" dirty="0"/>
              <a:t>3,46 </a:t>
            </a:r>
            <a:r>
              <a:rPr lang="pl-PL" dirty="0" smtClean="0"/>
              <a:t>zł. </a:t>
            </a:r>
            <a:r>
              <a:rPr lang="pl-PL" dirty="0"/>
              <a:t>w przepisie jest </a:t>
            </a:r>
            <a:r>
              <a:rPr lang="pl-PL" dirty="0" smtClean="0"/>
              <a:t>napisane: </a:t>
            </a:r>
            <a:r>
              <a:rPr lang="pl-PL" dirty="0"/>
              <a:t>weź pół (</a:t>
            </a:r>
            <a:r>
              <a:rPr lang="pl-PL" dirty="0" smtClean="0"/>
              <a:t>czyli </a:t>
            </a:r>
            <a:r>
              <a:rPr lang="pl-PL" dirty="0"/>
              <a:t>1/2) szklanki mąki, ćwierć,  </a:t>
            </a:r>
            <a:r>
              <a:rPr lang="pl-PL" dirty="0" smtClean="0"/>
              <a:t>(czyli ¼) </a:t>
            </a:r>
            <a:r>
              <a:rPr lang="pl-PL" dirty="0"/>
              <a:t>kostki masła, 1/2 szklanki żółtek jaj itd. w muzyce </a:t>
            </a:r>
            <a:r>
              <a:rPr lang="pl-PL" dirty="0" smtClean="0"/>
              <a:t>są </a:t>
            </a:r>
            <a:r>
              <a:rPr lang="pl-PL" dirty="0"/>
              <a:t>półnuty (</a:t>
            </a:r>
            <a:r>
              <a:rPr lang="pl-PL" dirty="0" smtClean="0"/>
              <a:t>1/2</a:t>
            </a:r>
            <a:r>
              <a:rPr lang="pl-PL" dirty="0"/>
              <a:t>  </a:t>
            </a:r>
            <a:r>
              <a:rPr lang="pl-PL" dirty="0" smtClean="0"/>
              <a:t>nuty) </a:t>
            </a:r>
            <a:r>
              <a:rPr lang="pl-PL" dirty="0"/>
              <a:t>i </a:t>
            </a:r>
            <a:r>
              <a:rPr lang="pl-PL" dirty="0" smtClean="0"/>
              <a:t>ćwierćnuty (1/4 nuty). W oznaczaniu czasu, 2.5 godziny. Ułamki tak naprawdę można znaleźć praktycznie wszędzie.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134" l="0" r="99496">
                        <a14:foregroundMark x1="32494" y1="54104" x2="32494" y2="54104"/>
                        <a14:foregroundMark x1="25945" y1="84328" x2="25945" y2="84328"/>
                        <a14:foregroundMark x1="25189" y1="87687" x2="25189" y2="87687"/>
                        <a14:foregroundMark x1="25441" y1="91045" x2="25441" y2="91045"/>
                        <a14:foregroundMark x1="25945" y1="82090" x2="25945" y2="82090"/>
                        <a14:foregroundMark x1="24685" y1="85075" x2="24685" y2="85075"/>
                        <a14:foregroundMark x1="49874" y1="89925" x2="49874" y2="89925"/>
                        <a14:foregroundMark x1="74307" y1="86940" x2="74307" y2="86940"/>
                        <a14:foregroundMark x1="75063" y1="91418" x2="75063" y2="91418"/>
                        <a14:foregroundMark x1="75315" y1="82836" x2="75315" y2="82836"/>
                        <a14:foregroundMark x1="74307" y1="81716" x2="74307" y2="817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7898">
            <a:off x="1938901" y="377146"/>
            <a:ext cx="2777854" cy="18752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135" b="89904" l="9135" r="98077">
                        <a14:foregroundMark x1="22596" y1="46635" x2="22596" y2="46635"/>
                        <a14:foregroundMark x1="25000" y1="63462" x2="25000" y2="63462"/>
                        <a14:foregroundMark x1="24519" y1="81250" x2="24519" y2="81250"/>
                        <a14:foregroundMark x1="38942" y1="61058" x2="38942" y2="61058"/>
                        <a14:foregroundMark x1="53846" y1="62500" x2="53846" y2="62500"/>
                        <a14:foregroundMark x1="55288" y1="52885" x2="55288" y2="52885"/>
                        <a14:foregroundMark x1="85096" y1="63462" x2="85096" y2="63462"/>
                        <a14:foregroundMark x1="93269" y1="62981" x2="93269" y2="629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8544" y="4275219"/>
            <a:ext cx="2582781" cy="25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9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Potęgi i pierwiastki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Symbol zastępczy zawartości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l-PL" dirty="0" smtClean="0"/>
                  <a:t>Służą one z reguły do zapisywania małych, jak i dużych liczb. Potęgi mogą służyć do obliczenia pola powierzchni np.. Kwadratowej podłogi. W rolnictwie potęgi są stosowane do szacowania ilości plonów. W chemii często stosuje się słowo „objętość”- jest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l-PL" dirty="0" smtClean="0"/>
                  <a:t>. Notacja wykładnicza jest stosowana do zapisania bardzo małych i bardzo dużych liczb. Przedrostki centy, </a:t>
                </a:r>
                <a:r>
                  <a:rPr lang="pl-PL" dirty="0" err="1" smtClean="0"/>
                  <a:t>decy</a:t>
                </a:r>
                <a:r>
                  <a:rPr lang="pl-PL" dirty="0" smtClean="0"/>
                  <a:t>, mega itd. Często podaje się w formie potęgi liczby 10.</a:t>
                </a:r>
                <a:endParaRPr lang="pl-PL" dirty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47" r="-1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485" y="4492792"/>
            <a:ext cx="230505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40297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97</TotalTime>
  <Words>615</Words>
  <Application>Microsoft Office PowerPoint</Application>
  <PresentationFormat>Niestandardowy</PresentationFormat>
  <Paragraphs>29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Kropla</vt:lpstr>
      <vt:lpstr>Po co mi ta matematyka?!</vt:lpstr>
      <vt:lpstr>Niechęć do matematyki</vt:lpstr>
      <vt:lpstr>Po co?</vt:lpstr>
      <vt:lpstr>procenty</vt:lpstr>
      <vt:lpstr>geometria</vt:lpstr>
      <vt:lpstr>Algebra</vt:lpstr>
      <vt:lpstr>Funkcje</vt:lpstr>
      <vt:lpstr>ułamki</vt:lpstr>
      <vt:lpstr>Potęgi i pierwiastki</vt:lpstr>
      <vt:lpstr>Liczby ujemne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co mi ta matematyka?!</dc:title>
  <dc:creator>K01</dc:creator>
  <cp:lastModifiedBy>Rysiek</cp:lastModifiedBy>
  <cp:revision>10</cp:revision>
  <dcterms:created xsi:type="dcterms:W3CDTF">2019-05-19T12:51:54Z</dcterms:created>
  <dcterms:modified xsi:type="dcterms:W3CDTF">2019-06-11T20:28:01Z</dcterms:modified>
</cp:coreProperties>
</file>